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4" r:id="rId3"/>
    <p:sldId id="265" r:id="rId4"/>
    <p:sldId id="275" r:id="rId5"/>
    <p:sldId id="276" r:id="rId6"/>
    <p:sldId id="277" r:id="rId7"/>
    <p:sldId id="278" r:id="rId8"/>
    <p:sldId id="279" r:id="rId9"/>
    <p:sldId id="280" r:id="rId10"/>
    <p:sldId id="266" r:id="rId11"/>
    <p:sldId id="283" r:id="rId12"/>
    <p:sldId id="267" r:id="rId13"/>
    <p:sldId id="269" r:id="rId14"/>
    <p:sldId id="271" r:id="rId15"/>
    <p:sldId id="281" r:id="rId16"/>
    <p:sldId id="272" r:id="rId17"/>
    <p:sldId id="274" r:id="rId18"/>
    <p:sldId id="284" r:id="rId19"/>
    <p:sldId id="282" r:id="rId20"/>
    <p:sldId id="273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151"/>
    <a:srgbClr val="002B5E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38" autoAdjust="0"/>
    <p:restoredTop sz="90929"/>
  </p:normalViewPr>
  <p:slideViewPr>
    <p:cSldViewPr snapToGrid="0">
      <p:cViewPr varScale="1">
        <p:scale>
          <a:sx n="99" d="100"/>
          <a:sy n="99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924" y="29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23733" cy="64008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6661" tIns="48331" rIns="96661" bIns="48331" rtlCol="0" anchor="ctr"/>
          <a:lstStyle>
            <a:lvl1pPr algn="l">
              <a:tabLst>
                <a:tab pos="659512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700"/>
              <a:t>University of Pittsburgh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2081" y="9294017"/>
            <a:ext cx="2103120" cy="198120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Handout #1, Page </a:t>
            </a:r>
            <a:fld id="{1D299B42-ECD4-47BD-93EC-4150492F55B0}" type="slidenum">
              <a:rPr lang="en-US" b="1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b="1" dirty="0" smtClean="0">
                <a:latin typeface="Arial" pitchFamily="34" charset="0"/>
                <a:cs typeface="Arial" pitchFamily="34" charset="0"/>
              </a:rPr>
              <a:t> of 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067801"/>
            <a:ext cx="7315200" cy="226216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The Pennsylvania Child Welfare Resource Center                                                                                                                    315: Basic Writing Skills</a:t>
            </a:r>
          </a:p>
        </p:txBody>
      </p:sp>
    </p:spTree>
    <p:extLst>
      <p:ext uri="{BB962C8B-B14F-4D97-AF65-F5344CB8AC3E}">
        <p14:creationId xmlns:p14="http://schemas.microsoft.com/office/powerpoint/2010/main" val="509773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10255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743926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054" y="9372600"/>
            <a:ext cx="750146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</a:t>
            </a:r>
            <a:r>
              <a:rPr lang="en-US" sz="1200" dirty="0" smtClean="0">
                <a:latin typeface="Georgia" pitchFamily="18" charset="0"/>
              </a:rPr>
              <a:t>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622766" cy="6400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5"/>
            <a:ext cx="3622766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r>
              <a:rPr lang="en-US" sz="17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333" y="9124521"/>
            <a:ext cx="4605867" cy="226216"/>
          </a:xfrm>
          <a:prstGeom prst="rect">
            <a:avLst/>
          </a:prstGeom>
          <a:noFill/>
        </p:spPr>
        <p:txBody>
          <a:bodyPr wrap="square" lIns="96661" tIns="48331" rIns="96661" bIns="48331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Update Title in Notes Master</a:t>
            </a:r>
            <a:endParaRPr lang="en-US" sz="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66BA7-0684-400B-BDBC-D100F67EB7F2}" type="slidenum">
              <a:rPr lang="en-US" smtClean="0">
                <a:latin typeface="Georgia" pitchFamily="16" charset="0"/>
              </a:rPr>
              <a:pPr/>
              <a:t>1</a:t>
            </a:fld>
            <a:endParaRPr lang="en-US" dirty="0" smtClean="0">
              <a:latin typeface="Georgia" pitchFamily="16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eorgia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534400" cy="533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1981200"/>
            <a:ext cx="7772400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65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304800" y="6437010"/>
            <a:ext cx="332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2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89564" y="6553200"/>
            <a:ext cx="6054436" cy="304800"/>
          </a:xfrm>
        </p:spPr>
        <p:txBody>
          <a:bodyPr/>
          <a:lstStyle/>
          <a:p>
            <a:pPr>
              <a:defRPr/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308: Adult Mental Health Issues: An Introduction for Child Welfare Professionals  </a:t>
            </a: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969371"/>
            <a:ext cx="8229600" cy="607560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19566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626823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4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1429788"/>
            <a:ext cx="7348537" cy="503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304800" y="6437010"/>
            <a:ext cx="332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C9BBA4C9-A133-4504-A51E-FDE0C42DAF17}" type="datetime2">
              <a:rPr lang="en-US" smtClean="0"/>
              <a:pPr/>
              <a:t>Tuesday, December 12, 2017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969371"/>
            <a:ext cx="8229600" cy="607560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19566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626823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1429788"/>
            <a:ext cx="7348537" cy="503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5"/>
            <a:ext cx="8247888" cy="425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26413" y="6605588"/>
            <a:ext cx="1017587" cy="2365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EF8101C-FC59-4877-A91F-A4D9D5505764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9465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901B-F990-436B-8F21-2F6D7220190D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9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8"/>
            <a:ext cx="3810000" cy="437029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356847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C41F-FB59-420B-840C-5F2FF68BF828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36307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2"/>
            <a:ext cx="4041775" cy="36307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0C1F-934A-4341-8D3A-1957CB98C06E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5857-583C-4D92-A137-F79439A3BE3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BB83-E89D-45ED-B019-63283D5F51D5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496196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262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9328-0BAA-4E40-92F5-45C2923092BC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268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818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65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7FC1-4851-4D31-A056-946F7E4603AA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779463"/>
            <a:ext cx="82296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38275"/>
            <a:ext cx="824388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605588"/>
            <a:ext cx="10175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ACA467-D68D-4384-AECC-69245726A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smtClean="0">
                <a:latin typeface="+mn-lt"/>
                <a:ea typeface="ＭＳ Ｐゴシック"/>
                <a:cs typeface="ＭＳ Ｐゴシック"/>
              </a:rPr>
              <a:t>315: Basic</a:t>
            </a:r>
            <a:r>
              <a:rPr lang="en-US" sz="1000" baseline="0" dirty="0" smtClean="0">
                <a:latin typeface="+mn-lt"/>
                <a:ea typeface="ＭＳ Ｐゴシック"/>
                <a:cs typeface="ＭＳ Ｐゴシック"/>
              </a:rPr>
              <a:t> Writing Skills</a:t>
            </a:r>
            <a:endParaRPr lang="en-US" sz="1000" dirty="0"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031" name="Group 17"/>
          <p:cNvGrpSpPr>
            <a:grpSpLocks/>
          </p:cNvGrpSpPr>
          <p:nvPr userDrawn="1"/>
        </p:nvGrpSpPr>
        <p:grpSpPr bwMode="auto">
          <a:xfrm>
            <a:off x="0" y="6343650"/>
            <a:ext cx="4024312" cy="246063"/>
            <a:chOff x="229" y="6343702"/>
            <a:chExt cx="4023360" cy="246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229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</a:rPr>
                <a:t>Resource Center</a:t>
              </a:r>
              <a:endParaRPr lang="en-US" sz="1000" dirty="0">
                <a:latin typeface="Georgia" pitchFamily="18" charset="0"/>
                <a:ea typeface="ＭＳ Ｐゴシック" pitchFamily="16" charset="-128"/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2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44" r:id="rId14"/>
    <p:sldLayoutId id="214748384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4556" y="1083668"/>
            <a:ext cx="8534400" cy="91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315: Basic Writing Skills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BBA4C9-A133-4504-A51E-FDE0C42DAF17}" type="datetime2">
              <a:rPr lang="en-US" smtClean="0"/>
              <a:pPr/>
              <a:t>Tuesday, December 12, 2017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984" y="941540"/>
            <a:ext cx="8229600" cy="591671"/>
          </a:xfrm>
        </p:spPr>
        <p:txBody>
          <a:bodyPr/>
          <a:lstStyle/>
          <a:p>
            <a:r>
              <a:rPr lang="en-US" dirty="0" smtClean="0"/>
              <a:t>“Fix It” Instructions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0645" y="1702493"/>
            <a:ext cx="8247888" cy="4251960"/>
          </a:xfrm>
        </p:spPr>
        <p:txBody>
          <a:bodyPr/>
          <a:lstStyle/>
          <a:p>
            <a:r>
              <a:rPr lang="en-US" dirty="0" smtClean="0"/>
              <a:t>Read assigned sentences</a:t>
            </a:r>
          </a:p>
          <a:p>
            <a:endParaRPr lang="en-US" dirty="0"/>
          </a:p>
          <a:p>
            <a:r>
              <a:rPr lang="en-US" dirty="0" smtClean="0"/>
              <a:t>Establish the problem and correct the sentence</a:t>
            </a:r>
          </a:p>
          <a:p>
            <a:endParaRPr lang="en-US" dirty="0"/>
          </a:p>
          <a:p>
            <a:r>
              <a:rPr lang="en-US" dirty="0" smtClean="0"/>
              <a:t>Create a grammar rule, in your own words, explaining the correction of the sentence.</a:t>
            </a:r>
          </a:p>
          <a:p>
            <a:endParaRPr lang="en-US" dirty="0"/>
          </a:p>
          <a:p>
            <a:r>
              <a:rPr lang="en-US" dirty="0" smtClean="0"/>
              <a:t>Using flipchart paper, present your corrected sentence and grammar rules to the group.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BE67-B3D0-4F17-AB43-0FFFF70BD775}" type="slidenum">
              <a:rPr lang="en-US" smtClean="0"/>
              <a:pPr>
                <a:defRPr/>
              </a:pPr>
              <a:t>10</a:t>
            </a:fld>
            <a:endParaRPr lang="en-US" sz="14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54" y="993833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27" y="915296"/>
            <a:ext cx="8229600" cy="591671"/>
          </a:xfrm>
        </p:spPr>
        <p:txBody>
          <a:bodyPr/>
          <a:lstStyle/>
          <a:p>
            <a:r>
              <a:rPr lang="en-US" dirty="0" smtClean="0"/>
              <a:t>Acronyms/Jargon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5" y="1255955"/>
            <a:ext cx="8247888" cy="425196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Do you think everyone knows what SWAN is?  Or the CPSL?  FSP? PPP? NASW? GPS? Safety Plan?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ensure reader understanding, write </a:t>
            </a:r>
            <a:r>
              <a:rPr lang="en-US" dirty="0"/>
              <a:t>out </a:t>
            </a:r>
            <a:r>
              <a:rPr lang="en-US" dirty="0" smtClean="0"/>
              <a:t>the acronym the </a:t>
            </a:r>
            <a:r>
              <a:rPr lang="en-US" dirty="0"/>
              <a:t>first time you use it and put the abbreviation in parenthesis.  You can then use the abbreviation throughout the rest of your </a:t>
            </a:r>
            <a:r>
              <a:rPr lang="en-US" dirty="0" smtClean="0"/>
              <a:t>dictation.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are using any type of social work jargon, make sure you define the word the first time it is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8474"/>
            <a:ext cx="7772400" cy="524436"/>
          </a:xfrm>
        </p:spPr>
        <p:txBody>
          <a:bodyPr/>
          <a:lstStyle/>
          <a:p>
            <a:r>
              <a:rPr lang="en-US" dirty="0" smtClean="0"/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382" y="1634430"/>
            <a:ext cx="3810000" cy="4370294"/>
          </a:xfrm>
        </p:spPr>
        <p:txBody>
          <a:bodyPr/>
          <a:lstStyle/>
          <a:p>
            <a:r>
              <a:rPr lang="en-US" dirty="0" smtClean="0"/>
              <a:t>Period</a:t>
            </a:r>
          </a:p>
          <a:p>
            <a:endParaRPr lang="en-US" dirty="0"/>
          </a:p>
          <a:p>
            <a:r>
              <a:rPr lang="en-US" dirty="0" smtClean="0"/>
              <a:t>Comma</a:t>
            </a:r>
          </a:p>
          <a:p>
            <a:endParaRPr lang="en-US" dirty="0"/>
          </a:p>
          <a:p>
            <a:r>
              <a:rPr lang="en-US" dirty="0" smtClean="0"/>
              <a:t>Hyphens</a:t>
            </a:r>
          </a:p>
          <a:p>
            <a:endParaRPr lang="en-US" dirty="0"/>
          </a:p>
          <a:p>
            <a:r>
              <a:rPr lang="en-US" dirty="0" smtClean="0"/>
              <a:t>Exclamation Point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909" y="1579010"/>
            <a:ext cx="3810000" cy="4356847"/>
          </a:xfrm>
        </p:spPr>
        <p:txBody>
          <a:bodyPr/>
          <a:lstStyle/>
          <a:p>
            <a:r>
              <a:rPr lang="en-US" dirty="0" smtClean="0"/>
              <a:t>Quotation Marks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Apostrophe</a:t>
            </a:r>
          </a:p>
          <a:p>
            <a:endParaRPr lang="en-US" dirty="0"/>
          </a:p>
          <a:p>
            <a:r>
              <a:rPr lang="en-US" dirty="0" smtClean="0"/>
              <a:t>Semicolon</a:t>
            </a:r>
          </a:p>
          <a:p>
            <a:endParaRPr lang="en-US" dirty="0"/>
          </a:p>
          <a:p>
            <a:r>
              <a:rPr lang="en-US" dirty="0" smtClean="0"/>
              <a:t>Colon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9311"/>
            <a:ext cx="7772400" cy="524436"/>
          </a:xfrm>
        </p:spPr>
        <p:txBody>
          <a:bodyPr/>
          <a:lstStyle/>
          <a:p>
            <a:r>
              <a:rPr lang="en-US" dirty="0" smtClean="0"/>
              <a:t>Active vs. Passive Voice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Active</a:t>
            </a:r>
          </a:p>
          <a:p>
            <a:pPr marL="0" indent="0" algn="ctr">
              <a:buNone/>
            </a:pPr>
            <a:r>
              <a:rPr lang="en-US" sz="2200" b="1" dirty="0" smtClean="0"/>
              <a:t>(subject does the acting)</a:t>
            </a:r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endParaRPr lang="en-US" sz="2200" b="1" dirty="0" smtClean="0"/>
          </a:p>
          <a:p>
            <a:pPr marL="0" indent="0" algn="ctr">
              <a:buNone/>
            </a:pPr>
            <a:r>
              <a:rPr lang="en-US" b="1" u="sng" dirty="0" smtClean="0"/>
              <a:t>Example</a:t>
            </a:r>
            <a:r>
              <a:rPr lang="en-US" b="1" dirty="0" smtClean="0"/>
              <a:t>:</a:t>
            </a:r>
            <a:endParaRPr lang="en-US" b="1" u="sng" dirty="0" smtClean="0"/>
          </a:p>
          <a:p>
            <a:pPr marL="0" indent="0" algn="ctr">
              <a:buNone/>
            </a:pPr>
            <a:r>
              <a:rPr lang="en-US" dirty="0" smtClean="0"/>
              <a:t>The case aide delivered the reports.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Passive</a:t>
            </a:r>
            <a:endParaRPr lang="en-US" b="1" u="sng" dirty="0"/>
          </a:p>
          <a:p>
            <a:pPr marL="0" indent="0" algn="ctr">
              <a:buNone/>
            </a:pPr>
            <a:r>
              <a:rPr lang="en-US" sz="2200" b="1" dirty="0" smtClean="0"/>
              <a:t>(subject is acted upon)</a:t>
            </a:r>
            <a:endParaRPr lang="en-US" sz="22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b="1" u="sng" dirty="0"/>
              <a:t>Example</a:t>
            </a:r>
            <a:r>
              <a:rPr lang="en-US" b="1" dirty="0"/>
              <a:t>: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 smtClean="0"/>
              <a:t>The reports were delivered by the case </a:t>
            </a:r>
            <a:r>
              <a:rPr lang="en-US" dirty="0" smtClean="0"/>
              <a:t>aide.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Voice 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14</a:t>
            </a:fld>
            <a:endParaRPr lang="en-US" dirty="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0574" y="1511142"/>
            <a:ext cx="8322365" cy="8850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34" y="151395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When </a:t>
            </a:r>
            <a:r>
              <a:rPr lang="en-US" b="1"/>
              <a:t>the </a:t>
            </a:r>
            <a:r>
              <a:rPr lang="en-US" b="1" smtClean="0"/>
              <a:t>thing </a:t>
            </a:r>
            <a:r>
              <a:rPr lang="en-US" b="1"/>
              <a:t>acted </a:t>
            </a:r>
            <a:r>
              <a:rPr lang="en-US" b="1" smtClean="0"/>
              <a:t>upon is more </a:t>
            </a:r>
            <a:r>
              <a:rPr lang="en-US" b="1" dirty="0"/>
              <a:t>important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The hearing was cancelled by Att. Martin.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24070" y="2597426"/>
            <a:ext cx="8322365" cy="16962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634" y="2584174"/>
            <a:ext cx="7845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In technical writing, where the results are more important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 The results of the evaluations were divided into four age groups by our psychologist.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90330" y="4536416"/>
            <a:ext cx="8176591" cy="84814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633" y="4540590"/>
            <a:ext cx="81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anonymity of the person acting is desired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It was reported to CYS that…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vs. Passive Sentence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 will receive two sentence strips.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Write one sentence in active voice and one sentence in passive voice</a:t>
            </a:r>
          </a:p>
          <a:p>
            <a:endParaRPr lang="en-US" dirty="0"/>
          </a:p>
          <a:p>
            <a:r>
              <a:rPr lang="en-US" dirty="0" smtClean="0"/>
              <a:t>Pass your sentence strip to the neighboring table.</a:t>
            </a:r>
          </a:p>
          <a:p>
            <a:endParaRPr lang="en-US" dirty="0"/>
          </a:p>
          <a:p>
            <a:r>
              <a:rPr lang="en-US" dirty="0" smtClean="0"/>
              <a:t>After you receive your neighbor’s sentences, decide which is active and which is passive.  Place on the correct flipchart.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48" y="925703"/>
            <a:ext cx="7772400" cy="524436"/>
          </a:xfrm>
        </p:spPr>
        <p:txBody>
          <a:bodyPr/>
          <a:lstStyle/>
          <a:p>
            <a:r>
              <a:rPr lang="en-US" dirty="0" smtClean="0"/>
              <a:t>Improving Sentence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2791" y="1809118"/>
            <a:ext cx="3810000" cy="4370294"/>
          </a:xfrm>
        </p:spPr>
        <p:txBody>
          <a:bodyPr/>
          <a:lstStyle/>
          <a:p>
            <a:r>
              <a:rPr lang="en-US" dirty="0" smtClean="0"/>
              <a:t>Complete and mature</a:t>
            </a:r>
          </a:p>
          <a:p>
            <a:endParaRPr lang="en-US" dirty="0"/>
          </a:p>
          <a:p>
            <a:r>
              <a:rPr lang="en-US" dirty="0" smtClean="0"/>
              <a:t>Clear and exact</a:t>
            </a:r>
          </a:p>
          <a:p>
            <a:endParaRPr lang="en-US" dirty="0"/>
          </a:p>
          <a:p>
            <a:r>
              <a:rPr lang="en-US" dirty="0" smtClean="0"/>
              <a:t>Concise and natural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95191" y="1742856"/>
            <a:ext cx="3810000" cy="4356847"/>
          </a:xfrm>
        </p:spPr>
        <p:txBody>
          <a:bodyPr/>
          <a:lstStyle/>
          <a:p>
            <a:r>
              <a:rPr lang="en-US" dirty="0" smtClean="0"/>
              <a:t>Smooth and graceful</a:t>
            </a:r>
          </a:p>
          <a:p>
            <a:endParaRPr lang="en-US" dirty="0"/>
          </a:p>
          <a:p>
            <a:r>
              <a:rPr lang="en-US" dirty="0" smtClean="0"/>
              <a:t>Correct and appropriate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16</a:t>
            </a:fld>
            <a:endParaRPr lang="en-US" dirty="0">
              <a:latin typeface="Arial" charset="0"/>
            </a:endParaRPr>
          </a:p>
        </p:txBody>
      </p:sp>
      <p:pic>
        <p:nvPicPr>
          <p:cNvPr id="2050" name="Picture 2" descr="C:\Users\eneail\AppData\Local\Microsoft\Windows\Temporary Internet Files\Content.IE5\QPO42DUQ\MC9002340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80" y="4708808"/>
            <a:ext cx="2713022" cy="13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Paragraph Construction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one idea to one paragraph</a:t>
            </a:r>
          </a:p>
          <a:p>
            <a:r>
              <a:rPr lang="en-US" dirty="0" smtClean="0"/>
              <a:t>Transition to new idea = new paragraph</a:t>
            </a:r>
          </a:p>
          <a:p>
            <a:r>
              <a:rPr lang="en-US" dirty="0" smtClean="0"/>
              <a:t>To be effective, paragraphs should contain the following:</a:t>
            </a:r>
          </a:p>
          <a:p>
            <a:pPr lvl="1"/>
            <a:r>
              <a:rPr lang="en-US" dirty="0" smtClean="0"/>
              <a:t>Unity</a:t>
            </a:r>
          </a:p>
          <a:p>
            <a:pPr lvl="1"/>
            <a:r>
              <a:rPr lang="en-US" dirty="0" smtClean="0"/>
              <a:t>Coherence</a:t>
            </a:r>
          </a:p>
          <a:p>
            <a:pPr lvl="1"/>
            <a:r>
              <a:rPr lang="en-US" dirty="0" smtClean="0"/>
              <a:t>A topic sentence</a:t>
            </a:r>
          </a:p>
          <a:p>
            <a:pPr lvl="1"/>
            <a:r>
              <a:rPr lang="en-US" dirty="0" smtClean="0"/>
              <a:t>Adequate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C41F-FB59-420B-840C-5F2FF68BF828}" type="slidenum">
              <a:rPr lang="en-US" smtClean="0"/>
              <a:pPr>
                <a:defRPr/>
              </a:pPr>
              <a:t>17</a:t>
            </a:fld>
            <a:endParaRPr lang="en-US" sz="1400" dirty="0">
              <a:latin typeface="Arial" charset="0"/>
            </a:endParaRPr>
          </a:p>
        </p:txBody>
      </p:sp>
      <p:pic>
        <p:nvPicPr>
          <p:cNvPr id="1026" name="Picture 2" descr="C:\Users\eneail\AppData\Local\Microsoft\Windows\Temporary Internet Files\Content.IE5\RNWZID6W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7" y="3251200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5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Proofing Exercise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45" y="1591235"/>
            <a:ext cx="8247888" cy="4251960"/>
          </a:xfrm>
        </p:spPr>
        <p:txBody>
          <a:bodyPr/>
          <a:lstStyle/>
          <a:p>
            <a:r>
              <a:rPr lang="en-US" dirty="0" smtClean="0"/>
              <a:t>Each group will be assigned one of the four proofing examples.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Groups will have 15 minutes to work on proofing and rewriting their given example.  </a:t>
            </a:r>
          </a:p>
          <a:p>
            <a:endParaRPr lang="en-US" dirty="0"/>
          </a:p>
          <a:p>
            <a:r>
              <a:rPr lang="en-US" dirty="0" smtClean="0"/>
              <a:t>Don’t forget to use the Resource Guide for help.</a:t>
            </a:r>
          </a:p>
          <a:p>
            <a:endParaRPr lang="en-US" dirty="0"/>
          </a:p>
          <a:p>
            <a:r>
              <a:rPr lang="en-US" dirty="0" smtClean="0"/>
              <a:t>Be prepared to share changes, including </a:t>
            </a:r>
            <a:r>
              <a:rPr lang="en-US" b="1" i="1" dirty="0" smtClean="0"/>
              <a:t>why</a:t>
            </a:r>
            <a:r>
              <a:rPr lang="en-US" dirty="0" smtClean="0"/>
              <a:t> your group made those changes.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2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Manuals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5" y="1394288"/>
            <a:ext cx="8247888" cy="4251960"/>
          </a:xfrm>
        </p:spPr>
        <p:txBody>
          <a:bodyPr/>
          <a:lstStyle/>
          <a:p>
            <a:r>
              <a:rPr lang="en-US" sz="2400" i="1" dirty="0" smtClean="0"/>
              <a:t>The Elements of Style </a:t>
            </a:r>
            <a:r>
              <a:rPr lang="en-US" sz="2400" dirty="0" smtClean="0"/>
              <a:t>by William </a:t>
            </a:r>
            <a:r>
              <a:rPr lang="en-US" sz="2400" dirty="0" err="1" smtClean="0"/>
              <a:t>Strunk</a:t>
            </a:r>
            <a:r>
              <a:rPr lang="en-US" sz="2400" dirty="0" smtClean="0"/>
              <a:t> Jr.</a:t>
            </a:r>
          </a:p>
          <a:p>
            <a:endParaRPr lang="en-US" sz="2400" dirty="0"/>
          </a:p>
          <a:p>
            <a:r>
              <a:rPr lang="en-US" sz="2400" i="1" dirty="0" smtClean="0"/>
              <a:t>Oxford Guide to Effective Writing and Speaking</a:t>
            </a:r>
            <a:r>
              <a:rPr lang="en-US" sz="2400" dirty="0" smtClean="0"/>
              <a:t> by John </a:t>
            </a:r>
            <a:r>
              <a:rPr lang="en-US" sz="2400" dirty="0" err="1" smtClean="0"/>
              <a:t>Seely</a:t>
            </a:r>
            <a:endParaRPr lang="en-US" sz="2400" dirty="0" smtClean="0"/>
          </a:p>
          <a:p>
            <a:endParaRPr lang="en-US" sz="2400" i="1" dirty="0"/>
          </a:p>
          <a:p>
            <a:r>
              <a:rPr lang="en-US" sz="2400" i="1" dirty="0" smtClean="0"/>
              <a:t>How to Write Clearly and Effectively: A Guide to Everyday Writing in Your Business and Social Life</a:t>
            </a:r>
            <a:r>
              <a:rPr lang="en-US" sz="2400" dirty="0" smtClean="0"/>
              <a:t> by Frank Howland McCloskey</a:t>
            </a:r>
          </a:p>
          <a:p>
            <a:endParaRPr lang="en-US" sz="2400" i="1" dirty="0"/>
          </a:p>
          <a:p>
            <a:r>
              <a:rPr lang="en-US" sz="2400" i="1" dirty="0" smtClean="0"/>
              <a:t>The Essential Writer’s Companion: A Concise Guide to Writing Effectively for School, Home, or Office</a:t>
            </a:r>
            <a:r>
              <a:rPr lang="en-US" sz="2400" dirty="0" smtClean="0"/>
              <a:t> by Houghton Mifflin Company</a:t>
            </a:r>
            <a:endParaRPr lang="en-US" sz="2400" i="1" dirty="0" smtClean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3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55" y="1706291"/>
            <a:ext cx="8247888" cy="425196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” before “e” except after “c”</a:t>
            </a:r>
          </a:p>
          <a:p>
            <a:endParaRPr lang="en-US" dirty="0"/>
          </a:p>
          <a:p>
            <a:r>
              <a:rPr lang="en-US" dirty="0" smtClean="0"/>
              <a:t>Double the final consonant</a:t>
            </a:r>
          </a:p>
          <a:p>
            <a:endParaRPr lang="en-US" dirty="0"/>
          </a:p>
          <a:p>
            <a:r>
              <a:rPr lang="en-US" dirty="0" smtClean="0"/>
              <a:t>The silent “e”</a:t>
            </a:r>
          </a:p>
          <a:p>
            <a:endParaRPr lang="en-US" dirty="0"/>
          </a:p>
          <a:p>
            <a:r>
              <a:rPr lang="en-US" dirty="0" smtClean="0"/>
              <a:t>What to do with “y”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pic>
        <p:nvPicPr>
          <p:cNvPr id="2050" name="Picture 2" descr="C:\Users\eneail\AppData\Local\Microsoft\Windows\Temporary Internet Files\Content.IE5\ZYST0ADW\MC9002921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99" y="2886886"/>
            <a:ext cx="3771384" cy="30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Comments?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C41F-FB59-420B-840C-5F2FF68BF828}" type="slidenum">
              <a:rPr lang="en-US" smtClean="0"/>
              <a:pPr>
                <a:defRPr/>
              </a:pPr>
              <a:t>20</a:t>
            </a:fld>
            <a:endParaRPr lang="en-US" sz="1400" dirty="0">
              <a:latin typeface="Arial" charset="0"/>
            </a:endParaRPr>
          </a:p>
        </p:txBody>
      </p:sp>
      <p:pic>
        <p:nvPicPr>
          <p:cNvPr id="5122" name="Picture 2" descr="C:\Users\eneail\AppData\Local\Microsoft\Windows\Temporary Internet Files\Content.IE5\DK7S3Y32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44" y="2097190"/>
            <a:ext cx="2324170" cy="274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1152370"/>
            <a:ext cx="7772400" cy="524436"/>
          </a:xfrm>
        </p:spPr>
        <p:txBody>
          <a:bodyPr/>
          <a:lstStyle/>
          <a:p>
            <a:r>
              <a:rPr lang="en-US" dirty="0" smtClean="0"/>
              <a:t>Forming Plurals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11187"/>
            <a:ext cx="3810000" cy="4746813"/>
          </a:xfrm>
        </p:spPr>
        <p:txBody>
          <a:bodyPr/>
          <a:lstStyle/>
          <a:p>
            <a:r>
              <a:rPr lang="en-US" dirty="0" smtClean="0"/>
              <a:t>Add “s”</a:t>
            </a:r>
          </a:p>
          <a:p>
            <a:endParaRPr lang="en-US" dirty="0"/>
          </a:p>
          <a:p>
            <a:r>
              <a:rPr lang="en-US" dirty="0" smtClean="0"/>
              <a:t>Add “</a:t>
            </a:r>
            <a:r>
              <a:rPr lang="en-US" dirty="0" err="1" smtClean="0"/>
              <a:t>es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Salmon – salmon</a:t>
            </a:r>
          </a:p>
          <a:p>
            <a:endParaRPr lang="en-US" dirty="0"/>
          </a:p>
          <a:p>
            <a:r>
              <a:rPr lang="en-US" dirty="0" smtClean="0"/>
              <a:t>“y” words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11187"/>
            <a:ext cx="3810000" cy="4746813"/>
          </a:xfrm>
        </p:spPr>
        <p:txBody>
          <a:bodyPr/>
          <a:lstStyle/>
          <a:p>
            <a:r>
              <a:rPr lang="en-US" dirty="0" smtClean="0"/>
              <a:t>“o” words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“f” words</a:t>
            </a:r>
          </a:p>
          <a:p>
            <a:endParaRPr lang="en-US" dirty="0"/>
          </a:p>
          <a:p>
            <a:r>
              <a:rPr lang="en-US" dirty="0" smtClean="0"/>
              <a:t>Guardian</a:t>
            </a:r>
            <a:r>
              <a:rPr lang="en-US" u="sng" dirty="0" smtClean="0"/>
              <a:t>s</a:t>
            </a:r>
            <a:r>
              <a:rPr lang="en-US" dirty="0" smtClean="0"/>
              <a:t>-ad-litem</a:t>
            </a:r>
          </a:p>
          <a:p>
            <a:endParaRPr lang="en-US" dirty="0"/>
          </a:p>
          <a:p>
            <a:r>
              <a:rPr lang="en-US" dirty="0" smtClean="0"/>
              <a:t>pronouns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Game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 will receive five pieces of blank paper.</a:t>
            </a:r>
          </a:p>
          <a:p>
            <a:r>
              <a:rPr lang="en-US" dirty="0" smtClean="0"/>
              <a:t>Five sentences will be displayed, each containing a spelling error.</a:t>
            </a:r>
          </a:p>
          <a:p>
            <a:r>
              <a:rPr lang="en-US" dirty="0" smtClean="0"/>
              <a:t>Using the Basic Writing Skills Resource Guide, identify and correct the spelling error.</a:t>
            </a:r>
          </a:p>
          <a:p>
            <a:r>
              <a:rPr lang="en-US" dirty="0" smtClean="0"/>
              <a:t>The first table to display the correct spelling, wins a point.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C41F-FB59-420B-840C-5F2FF68BF828}" type="slidenum">
              <a:rPr lang="en-US" smtClean="0"/>
              <a:pPr>
                <a:defRPr/>
              </a:pPr>
              <a:t>4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Game: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When I arrived at the house, Mrs. Thomas seemed to be </a:t>
            </a:r>
            <a:r>
              <a:rPr lang="en-US" sz="3200" dirty="0" err="1" smtClean="0"/>
              <a:t>panicing</a:t>
            </a:r>
            <a:r>
              <a:rPr lang="en-US" sz="3200" dirty="0" smtClean="0"/>
              <a:t> over some milk that Charlie had spilled.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4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Game: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When faced with a difficult case decision, I always consult one of my </a:t>
            </a:r>
            <a:r>
              <a:rPr lang="en-US" sz="3200" dirty="0" err="1" smtClean="0"/>
              <a:t>collegues</a:t>
            </a:r>
            <a:r>
              <a:rPr lang="en-US" sz="3200" dirty="0" smtClean="0"/>
              <a:t>.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Game: 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During my conversation with Mr. Moody, I noticed that his speech was slurred and he slipped in and out of </a:t>
            </a:r>
            <a:r>
              <a:rPr lang="en-US" sz="3200" dirty="0" err="1" smtClean="0"/>
              <a:t>conciousness</a:t>
            </a:r>
            <a:r>
              <a:rPr lang="en-US" sz="3200" dirty="0" smtClean="0"/>
              <a:t>.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Game: Question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Mrs. Jenkins is a </a:t>
            </a:r>
            <a:r>
              <a:rPr lang="en-US" sz="3200" dirty="0" err="1" smtClean="0"/>
              <a:t>fourty</a:t>
            </a:r>
            <a:r>
              <a:rPr lang="en-US" sz="3200" dirty="0" smtClean="0"/>
              <a:t> year old, single mother of three, who works part time at the grocery store during the week and at a local bar on the weekends.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Game: 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It can be difficult to gauge the affect of secondary trauma on child welfare professionals.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Template 0803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756</Words>
  <Application>Microsoft Office PowerPoint</Application>
  <PresentationFormat>On-screen Show (4:3)</PresentationFormat>
  <Paragraphs>171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Osaka</vt:lpstr>
      <vt:lpstr>PowerPoint Presentation Template 080311</vt:lpstr>
      <vt:lpstr>PowerPoint Presentation</vt:lpstr>
      <vt:lpstr>Spelling Rules</vt:lpstr>
      <vt:lpstr>Forming Plurals</vt:lpstr>
      <vt:lpstr>Spelling Game</vt:lpstr>
      <vt:lpstr>Spelling Game: Question #1</vt:lpstr>
      <vt:lpstr>Spelling Game: Question #2</vt:lpstr>
      <vt:lpstr>Spelling Game: Question #3</vt:lpstr>
      <vt:lpstr>Spelling Game: Question #4</vt:lpstr>
      <vt:lpstr>Spelling Game: Question #5</vt:lpstr>
      <vt:lpstr>“Fix It” Instructions</vt:lpstr>
      <vt:lpstr>Acronyms/Jargon</vt:lpstr>
      <vt:lpstr>Punctuation</vt:lpstr>
      <vt:lpstr>Active vs. Passive Voice</vt:lpstr>
      <vt:lpstr>Active Voice Exceptions</vt:lpstr>
      <vt:lpstr>Active vs. Passive Sentence Construction</vt:lpstr>
      <vt:lpstr>Improving Sentence Style</vt:lpstr>
      <vt:lpstr>Improving Paragraph Construction</vt:lpstr>
      <vt:lpstr>Proofing Exercise Instructions</vt:lpstr>
      <vt:lpstr>Writing Manuals </vt:lpstr>
      <vt:lpstr>Questions?  Comments?</vt:lpstr>
    </vt:vector>
  </TitlesOfParts>
  <Company>The 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Neail</dc:creator>
  <cp:keywords>Templates</cp:keywords>
  <cp:lastModifiedBy>Merovich, Andrea Michelle Albert</cp:lastModifiedBy>
  <cp:revision>35</cp:revision>
  <cp:lastPrinted>2013-11-25T19:18:10Z</cp:lastPrinted>
  <dcterms:created xsi:type="dcterms:W3CDTF">2013-07-17T17:26:18Z</dcterms:created>
  <dcterms:modified xsi:type="dcterms:W3CDTF">2017-12-12T16:13:24Z</dcterms:modified>
</cp:coreProperties>
</file>